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859" r:id="rId3"/>
    <p:sldId id="1070" r:id="rId4"/>
    <p:sldId id="1071" r:id="rId5"/>
    <p:sldId id="1093" r:id="rId6"/>
    <p:sldId id="1094" r:id="rId7"/>
    <p:sldId id="1072" r:id="rId8"/>
    <p:sldId id="1073" r:id="rId9"/>
    <p:sldId id="1079" r:id="rId10"/>
    <p:sldId id="1080" r:id="rId11"/>
    <p:sldId id="1076" r:id="rId12"/>
    <p:sldId id="1095" r:id="rId13"/>
    <p:sldId id="1081" r:id="rId14"/>
    <p:sldId id="1082" r:id="rId15"/>
    <p:sldId id="1083" r:id="rId16"/>
    <p:sldId id="1084" r:id="rId17"/>
    <p:sldId id="1085" r:id="rId18"/>
    <p:sldId id="1086" r:id="rId19"/>
    <p:sldId id="1077" r:id="rId20"/>
    <p:sldId id="1087" r:id="rId21"/>
    <p:sldId id="1096" r:id="rId22"/>
    <p:sldId id="1097" r:id="rId23"/>
    <p:sldId id="1092" r:id="rId24"/>
    <p:sldId id="1098" r:id="rId25"/>
    <p:sldId id="1100" r:id="rId26"/>
    <p:sldId id="1101" r:id="rId27"/>
    <p:sldId id="1102" r:id="rId28"/>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FFF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notesMaster" Target="notesMasters/notesMaster1.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第二册 </a:t>
            </a:r>
            <a:r>
              <a:rPr lang="en-US" altLang="zh-CN" sz="2000" dirty="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3.png"/><Relationship Id="rId2" Type="http://schemas.openxmlformats.org/officeDocument/2006/relationships/image" Target="../media/image17.png"/><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5.png"/><Relationship Id="rId2" Type="http://schemas.openxmlformats.org/officeDocument/2006/relationships/image" Target="../media/image22.png"/><Relationship Id="rId1" Type="http://schemas.openxmlformats.org/officeDocument/2006/relationships/image" Target="../media/image21.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4.png"/><Relationship Id="rId2" Type="http://schemas.openxmlformats.org/officeDocument/2006/relationships/image" Target="../media/image17.png"/><Relationship Id="rId1" Type="http://schemas.openxmlformats.org/officeDocument/2006/relationships/image" Target="../media/image23.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5.png"/><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1.png"/><Relationship Id="rId2" Type="http://schemas.openxmlformats.org/officeDocument/2006/relationships/image" Target="../media/image17.png"/><Relationship Id="rId1" Type="http://schemas.openxmlformats.org/officeDocument/2006/relationships/image" Target="../media/image30.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4.png"/><Relationship Id="rId1" Type="http://schemas.openxmlformats.org/officeDocument/2006/relationships/image" Target="../media/image3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5.png"/><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7.png"/><Relationship Id="rId2" Type="http://schemas.openxmlformats.org/officeDocument/2006/relationships/image" Target="../media/image17.png"/><Relationship Id="rId1" Type="http://schemas.openxmlformats.org/officeDocument/2006/relationships/image" Target="../media/image38.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mn-lt"/>
                <a:ea typeface="微软雅黑" panose="020B0503020204020204" pitchFamily="34" charset="-122"/>
                <a:cs typeface="微软雅黑" panose="020B0503020204020204" pitchFamily="34" charset="-122"/>
              </a:rPr>
              <a:t>1</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安培力与洛伦兹力</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mn-lt"/>
                <a:ea typeface="微软雅黑" panose="020B0503020204020204" pitchFamily="34" charset="-122"/>
                <a:cs typeface="微软雅黑" panose="020B0503020204020204" pitchFamily="34" charset="-122"/>
              </a:rPr>
              <a:t>1</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安培力及其应用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213974"/>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图所示，磁感应强度大小为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的匀强磁场方向竖直向上，半径为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的四分之三圆弧导线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绕过圆心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垂直于纸面的转轴顺时针转动一周，导线中通有恒定电流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受到的安培力最小为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受到的安培力大小可能为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受到的安培力最大值为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受到的安培力方向始终垂直纸面向</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213974"/>
              </a:xfrm>
              <a:blipFill rotWithShape="1">
                <a:blip r:embed="rId1"/>
                <a:stretch>
                  <a:fillRect l="-2" t="-15" r="1" b="3"/>
                </a:stretch>
              </a:blipFill>
            </p:spPr>
            <p:txBody>
              <a:bodyPr/>
              <a:lstStyle/>
              <a:p>
                <a:r>
                  <a:rPr lang="zh-CN" altLang="en-US">
                    <a:noFill/>
                  </a:rPr>
                  <a:t> </a:t>
                </a:r>
              </a:p>
            </p:txBody>
          </p:sp>
        </mc:Fallback>
      </mc:AlternateContent>
      <p:pic>
        <p:nvPicPr>
          <p:cNvPr id="3" name="ca474u.jpg" descr="id:2147489359;FounderCES"/>
          <p:cNvPicPr/>
          <p:nvPr/>
        </p:nvPicPr>
        <p:blipFill>
          <a:blip r:embed="rId2"/>
          <a:stretch>
            <a:fillRect/>
          </a:stretch>
        </p:blipFill>
        <p:spPr>
          <a:xfrm>
            <a:off x="8183438" y="2060848"/>
            <a:ext cx="2552700" cy="2591435"/>
          </a:xfrm>
          <a:prstGeom prst="rect">
            <a:avLst/>
          </a:prstGeom>
        </p:spPr>
      </p:pic>
      <p:pic>
        <p:nvPicPr>
          <p:cNvPr id="4" name="24典例1.eps" descr="id:2147489352;FounderCES"/>
          <p:cNvPicPr/>
          <p:nvPr/>
        </p:nvPicPr>
        <p:blipFill>
          <a:blip r:embed="rId3"/>
          <a:stretch>
            <a:fillRect/>
          </a:stretch>
        </p:blipFill>
        <p:spPr>
          <a:xfrm>
            <a:off x="400679" y="917346"/>
            <a:ext cx="1092200" cy="351790"/>
          </a:xfrm>
          <a:prstGeom prst="rect">
            <a:avLst/>
          </a:prstGeom>
        </p:spPr>
      </p:pic>
      <p:pic>
        <p:nvPicPr>
          <p:cNvPr id="5" name="24答案.eps" descr="id:2147489373;FounderCES"/>
          <p:cNvPicPr/>
          <p:nvPr/>
        </p:nvPicPr>
        <p:blipFill>
          <a:blip r:embed="rId4"/>
          <a:stretch>
            <a:fillRect/>
          </a:stretch>
        </p:blipFill>
        <p:spPr>
          <a:xfrm>
            <a:off x="405637" y="4960094"/>
            <a:ext cx="840740" cy="299720"/>
          </a:xfrm>
          <a:prstGeom prst="rect">
            <a:avLst/>
          </a:prstGeom>
        </p:spPr>
      </p:pic>
      <p:sp>
        <p:nvSpPr>
          <p:cNvPr id="6" name="矩形 5"/>
          <p:cNvSpPr/>
          <p:nvPr/>
        </p:nvSpPr>
        <p:spPr>
          <a:xfrm>
            <a:off x="1291160" y="4877786"/>
            <a:ext cx="389850" cy="461665"/>
          </a:xfrm>
          <a:prstGeom prst="rect">
            <a:avLst/>
          </a:prstGeom>
        </p:spPr>
        <p:txBody>
          <a:bodyPr wrap="none">
            <a:spAutoFit/>
          </a:bodyPr>
          <a:lstStyle/>
          <a:p>
            <a:r>
              <a:rPr lang="en-US" altLang="zh-CN" sz="2400">
                <a:solidFill>
                  <a:srgbClr val="000000"/>
                </a:solidFill>
              </a:rPr>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970300"/>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的等效长度为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连线的长度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大小为</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连线与磁场方向平行时</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导线</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所受安培力最小</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则导线</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受到的安培力最小为</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当</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连线与磁场方向垂直时导线</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所受安培力最大</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安培力最大值为</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a:t>
                </a:r>
                <a:r>
                  <a:rPr lang="en-US" altLang="zh-CN"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rad>
                      <m:radPr>
                        <m:degHide m:val="on"/>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则导线</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受到的安培力大小可能为</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导线</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中电流方向为</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根据左手定则可知</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初始状态时</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导线受到的安培力方向垂直纸面向外</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970300"/>
              </a:xfrm>
              <a:blipFill rotWithShape="1">
                <a:blip r:embed="rId1"/>
                <a:stretch>
                  <a:fillRect l="-2" t="-21" r="1" b="13"/>
                </a:stretch>
              </a:blipFill>
            </p:spPr>
            <p:txBody>
              <a:bodyPr/>
              <a:lstStyle/>
              <a:p>
                <a:r>
                  <a:rPr lang="zh-CN" altLang="en-US">
                    <a:noFill/>
                  </a:rPr>
                  <a:t> </a:t>
                </a:r>
              </a:p>
            </p:txBody>
          </p:sp>
        </mc:Fallback>
      </mc:AlternateContent>
      <p:pic>
        <p:nvPicPr>
          <p:cNvPr id="3" name="24解析.eps" descr="id:2147489366;FounderCES"/>
          <p:cNvPicPr/>
          <p:nvPr/>
        </p:nvPicPr>
        <p:blipFill>
          <a:blip r:embed="rId2"/>
          <a:stretch>
            <a:fillRect/>
          </a:stretch>
        </p:blipFill>
        <p:spPr>
          <a:xfrm>
            <a:off x="478582" y="980728"/>
            <a:ext cx="840740" cy="299720"/>
          </a:xfrm>
          <a:prstGeom prst="rect">
            <a:avLst/>
          </a:prstGeom>
        </p:spPr>
      </p:pic>
      <p:pic>
        <p:nvPicPr>
          <p:cNvPr id="4" name="ca474u.jpg" descr="id:2147489359;FounderCES"/>
          <p:cNvPicPr/>
          <p:nvPr/>
        </p:nvPicPr>
        <p:blipFill>
          <a:blip r:embed="rId3"/>
          <a:stretch>
            <a:fillRect/>
          </a:stretch>
        </p:blipFill>
        <p:spPr>
          <a:xfrm>
            <a:off x="4799062" y="3789040"/>
            <a:ext cx="2552700" cy="259143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428998" y="4176823"/>
            <a:ext cx="11417704" cy="406057"/>
          </a:xfrm>
          <a:prstGeom prst="rect">
            <a:avLst/>
          </a:prstGeom>
        </p:spPr>
      </p:pic>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安培</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力作用下通电导体的运动方向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电流元法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电流元法即把整段电流等效为多段直线电流元，先用左手定则判断出每一小段电流元所受安培力的方向，从而判断出整段电流所受合力的方向，最后确定通电导体的运动方向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电流元</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是理想化模型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温馨提示.eps" descr="id:2147489387;FounderCES"/>
          <p:cNvPicPr/>
          <p:nvPr/>
        </p:nvPicPr>
        <p:blipFill>
          <a:blip r:embed="rId2"/>
          <a:stretch>
            <a:fillRect/>
          </a:stretch>
        </p:blipFill>
        <p:spPr>
          <a:xfrm>
            <a:off x="478582" y="4203836"/>
            <a:ext cx="1711325" cy="335915"/>
          </a:xfrm>
          <a:prstGeom prst="rect">
            <a:avLst/>
          </a:prstGeom>
        </p:spPr>
      </p:pic>
      <p:pic>
        <p:nvPicPr>
          <p:cNvPr id="4" name="要点2.eps" descr="id:2147489380;FounderCES"/>
          <p:cNvPicPr/>
          <p:nvPr/>
        </p:nvPicPr>
        <p:blipFill>
          <a:blip r:embed="rId3"/>
          <a:stretch>
            <a:fillRect/>
          </a:stretch>
        </p:blipFill>
        <p:spPr>
          <a:xfrm>
            <a:off x="428998" y="925972"/>
            <a:ext cx="1092200" cy="3835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550590" y="2518774"/>
            <a:ext cx="11296112" cy="392958"/>
          </a:xfrm>
          <a:prstGeom prst="rect">
            <a:avLst/>
          </a:prstGeom>
        </p:spPr>
      </p:pic>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特殊位置法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把电流或磁铁转到一个便于分析的特殊位置后再判断所受安培力的方向，从而确定通电导体的运动方向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常见</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的情况是转过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等效法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环形电流和通电螺线管都可以等效成条形磁铁来分析，条形磁铁也可以等效成环形电流或通电螺线管来分析，通电螺线管也可以等效成很多匝的环形电流来分析</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温馨提示.eps" descr="id:2147489394;FounderCES"/>
          <p:cNvPicPr/>
          <p:nvPr/>
        </p:nvPicPr>
        <p:blipFill>
          <a:blip r:embed="rId2"/>
          <a:stretch>
            <a:fillRect/>
          </a:stretch>
        </p:blipFill>
        <p:spPr>
          <a:xfrm>
            <a:off x="550590" y="2546069"/>
            <a:ext cx="1711325" cy="3359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结论法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两电流相互平行时无转动趋势，同向电流相互吸引，反向电流相互排斥；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两电流不平行时，有转动到相互平行且电流方向相同的趋势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转换研究对象法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电流之间、电流与磁铁之间的相互作用满足牛顿第三定律，所以，定性分析磁铁在电流磁场作用下如何运动的问题，可先分析电流在磁铁磁场中所受的安培力，然后由牛顿第三定律，再确定磁铁所受电流磁场的作用力，从而确定磁铁所受合力及运动方向</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分析问题的一般步骤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确定通电导线所在位置的磁场分布情况；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结合左手定则判断通电导线所受安培力的方向；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由通电导线的受力情况判断通电导线的运动情况</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图所示，将通电直导线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用丝线悬挂在电磁铁的正上方，直导线可自由转动，则接通开关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瞬间</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端向上运动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端向下运动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悬线张力不变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端向下运动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端向上运动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悬线张力不变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端向纸外运动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端向纸内运动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悬线张力变小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端向纸内运动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端向纸外运动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悬线张力变</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a317u.jpg" descr="id:2147489408;FounderCES"/>
          <p:cNvPicPr/>
          <p:nvPr/>
        </p:nvPicPr>
        <p:blipFill>
          <a:blip r:embed="rId1"/>
          <a:stretch>
            <a:fillRect/>
          </a:stretch>
        </p:blipFill>
        <p:spPr>
          <a:xfrm>
            <a:off x="8039422" y="1444174"/>
            <a:ext cx="2592288" cy="2736304"/>
          </a:xfrm>
          <a:prstGeom prst="rect">
            <a:avLst/>
          </a:prstGeom>
        </p:spPr>
      </p:pic>
      <p:pic>
        <p:nvPicPr>
          <p:cNvPr id="5" name="24典例2.eps" descr="id:2147489401;FounderCES"/>
          <p:cNvPicPr/>
          <p:nvPr/>
        </p:nvPicPr>
        <p:blipFill>
          <a:blip r:embed="rId2"/>
          <a:stretch>
            <a:fillRect/>
          </a:stretch>
        </p:blipFill>
        <p:spPr>
          <a:xfrm>
            <a:off x="478582" y="936655"/>
            <a:ext cx="1031875" cy="332105"/>
          </a:xfrm>
          <a:prstGeom prst="rect">
            <a:avLst/>
          </a:prstGeom>
        </p:spPr>
      </p:pic>
      <p:pic>
        <p:nvPicPr>
          <p:cNvPr id="6" name="24答案.eps" descr="id:2147489436;FounderCES"/>
          <p:cNvPicPr/>
          <p:nvPr/>
        </p:nvPicPr>
        <p:blipFill>
          <a:blip r:embed="rId3"/>
          <a:stretch>
            <a:fillRect/>
          </a:stretch>
        </p:blipFill>
        <p:spPr>
          <a:xfrm>
            <a:off x="478582" y="4209943"/>
            <a:ext cx="840740" cy="299720"/>
          </a:xfrm>
          <a:prstGeom prst="rect">
            <a:avLst/>
          </a:prstGeom>
        </p:spPr>
      </p:pic>
      <p:sp>
        <p:nvSpPr>
          <p:cNvPr id="7" name="矩形 6"/>
          <p:cNvSpPr/>
          <p:nvPr/>
        </p:nvSpPr>
        <p:spPr>
          <a:xfrm>
            <a:off x="1414686" y="4122142"/>
            <a:ext cx="407484" cy="461665"/>
          </a:xfrm>
          <a:prstGeom prst="rect">
            <a:avLst/>
          </a:prstGeom>
        </p:spPr>
        <p:txBody>
          <a:bodyPr wrap="none">
            <a:spAutoFit/>
          </a:bodyPr>
          <a:lstStyle/>
          <a:p>
            <a:r>
              <a:rPr lang="en-US" altLang="zh-CN" sz="2400">
                <a:solidFill>
                  <a:srgbClr val="000000"/>
                </a:solidFill>
              </a:rPr>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接通时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根据安培定则可知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电磁铁附近磁感线的分布如图所示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由左手定则可知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此时通电直导线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端受力指向纸内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端受力指向纸外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故导线将转动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当导线转到与磁感线垂直时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由左手定则可知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整个导线受到的安培力方向</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竖</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故接通开关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的瞬间悬线张力开始变大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箭头右.eps" descr="id:2147489422;FounderCES"/>
          <p:cNvPicPr/>
          <p:nvPr/>
        </p:nvPicPr>
        <p:blipFill>
          <a:blip r:embed="rId1"/>
          <a:stretch>
            <a:fillRect/>
          </a:stretch>
        </p:blipFill>
        <p:spPr>
          <a:xfrm>
            <a:off x="1558702" y="2521774"/>
            <a:ext cx="394970" cy="310515"/>
          </a:xfrm>
          <a:prstGeom prst="rect">
            <a:avLst/>
          </a:prstGeom>
        </p:spPr>
      </p:pic>
      <p:pic>
        <p:nvPicPr>
          <p:cNvPr id="4" name="24解析.eps" descr="id:2147489415;FounderCES"/>
          <p:cNvPicPr/>
          <p:nvPr/>
        </p:nvPicPr>
        <p:blipFill>
          <a:blip r:embed="rId2"/>
          <a:stretch>
            <a:fillRect/>
          </a:stretch>
        </p:blipFill>
        <p:spPr>
          <a:xfrm>
            <a:off x="461330" y="934598"/>
            <a:ext cx="840740" cy="299720"/>
          </a:xfrm>
          <a:prstGeom prst="rect">
            <a:avLst/>
          </a:prstGeom>
        </p:spPr>
      </p:pic>
      <p:pic>
        <p:nvPicPr>
          <p:cNvPr id="5" name="bt10u.jpg" descr="id:2147489429;FounderCES"/>
          <p:cNvPicPr/>
          <p:nvPr/>
        </p:nvPicPr>
        <p:blipFill>
          <a:blip r:embed="rId3"/>
          <a:stretch>
            <a:fillRect/>
          </a:stretch>
        </p:blipFill>
        <p:spPr>
          <a:xfrm>
            <a:off x="4006974" y="3789040"/>
            <a:ext cx="3954145" cy="2267585"/>
          </a:xfrm>
          <a:prstGeom prst="rect">
            <a:avLst/>
          </a:prstGeom>
        </p:spPr>
      </p:pic>
      <p:sp>
        <p:nvSpPr>
          <p:cNvPr id="6" name="矩形 5"/>
          <p:cNvSpPr/>
          <p:nvPr/>
        </p:nvSpPr>
        <p:spPr>
          <a:xfrm>
            <a:off x="1956723" y="2489328"/>
            <a:ext cx="2273379" cy="461665"/>
          </a:xfrm>
          <a:prstGeom prst="rect">
            <a:avLst/>
          </a:prstGeom>
        </p:spPr>
        <p:txBody>
          <a:bodyPr wrap="none">
            <a:spAutoFit/>
          </a:bodyPr>
          <a:lstStyle/>
          <a:p>
            <a:r>
              <a:rPr lang="en-US" altLang="zh-CN" sz="2400">
                <a:solidFill>
                  <a:srgbClr val="00AEEF"/>
                </a:solidFill>
                <a:ea typeface="楷体" panose="02010609060101010101" pitchFamily="49" charset="-122"/>
                <a:cs typeface="Times New Roman" panose="02020603050405020304" pitchFamily="18" charset="0"/>
              </a:rPr>
              <a:t> </a:t>
            </a:r>
            <a:r>
              <a:rPr lang="zh-CN" altLang="zh-CN" sz="2400">
                <a:solidFill>
                  <a:srgbClr val="00AEEF"/>
                </a:solidFill>
                <a:ea typeface="楷体" panose="02010609060101010101" pitchFamily="49" charset="-122"/>
                <a:cs typeface="Times New Roman" panose="02020603050405020304" pitchFamily="18" charset="0"/>
              </a:rPr>
              <a:t>选取特殊位置</a:t>
            </a:r>
            <a:r>
              <a:rPr lang="en-US" altLang="zh-CN" sz="2400">
                <a:solidFill>
                  <a:srgbClr val="006EC0"/>
                </a:solidFill>
                <a:latin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安培</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力作用下的通电导线的运动情况需结合微元法及特殊位置法进行分析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如本题需要关注导线旋转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时的这个特殊位置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89443;FounderCES"/>
          <p:cNvPicPr/>
          <p:nvPr/>
        </p:nvPicPr>
        <p:blipFill>
          <a:blip r:embed="rId1"/>
          <a:stretch>
            <a:fillRect/>
          </a:stretch>
        </p:blipFill>
        <p:spPr>
          <a:xfrm>
            <a:off x="478582" y="908720"/>
            <a:ext cx="1667510" cy="36576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安培</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力作用下导体的平衡问题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解决通电导体在磁场中的平衡问题的关键是进行受力分析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分析该类问题需要比纯力学中的平衡问题多考虑一个安培力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正确受力分析的关键是画好辅助图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如侧视图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和标明辅助方向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的方向、</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的方向等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由于安培力、电流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、磁感应强度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的方向处于三维空间，所以在受力分析时要善于把立体图转化成平面图</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3.eps" descr="id:2147489450;FounderCES"/>
          <p:cNvPicPr/>
          <p:nvPr/>
        </p:nvPicPr>
        <p:blipFill>
          <a:blip r:embed="rId1"/>
          <a:stretch>
            <a:fillRect/>
          </a:stretch>
        </p:blipFill>
        <p:spPr>
          <a:xfrm>
            <a:off x="478582" y="908720"/>
            <a:ext cx="973455" cy="34163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175432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安培力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磁场对通电导线的作用力称为安培力</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225399" y="692696"/>
            <a:ext cx="7511130" cy="741973"/>
          </a:xfrm>
          <a:prstGeom prst="rect">
            <a:avLst/>
          </a:prstGeom>
        </p:spPr>
      </p:pic>
      <p:pic>
        <p:nvPicPr>
          <p:cNvPr id="5" name="知识点1.eps" descr="id:2147489289;FounderCES"/>
          <p:cNvPicPr/>
          <p:nvPr/>
        </p:nvPicPr>
        <p:blipFill>
          <a:blip r:embed="rId2"/>
          <a:stretch>
            <a:fillRect/>
          </a:stretch>
        </p:blipFill>
        <p:spPr>
          <a:xfrm>
            <a:off x="506035" y="1818306"/>
            <a:ext cx="1306195" cy="36068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13057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图所示，质量为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的导体棒长为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.5m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，两端与长为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的细软铜丝相连，悬挂在磁感应强度为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、方向竖直向上的匀强磁场中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将两细软铜丝接入一恒流</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电源，导体棒中的电流</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始终保持不变，在水平拉力作用下导体棒从最低点由静止缓慢向右上摆动</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时，水平拉力为</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，忽略空气阻力，重力加速度</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10m/s</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导体棒受到的安培力方向竖直向上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导体棒中的电流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铜丝中的电流由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流向</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若将磁场方向改为垂直导体棒</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当导体棒仍向右上摆动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拉力仍然为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130572"/>
              </a:xfrm>
              <a:blipFill rotWithShape="1">
                <a:blip r:embed="rId1"/>
                <a:stretch>
                  <a:fillRect l="-2" t="-12" r="1" b="8"/>
                </a:stretch>
              </a:blipFill>
            </p:spPr>
            <p:txBody>
              <a:bodyPr/>
              <a:lstStyle/>
              <a:p>
                <a:r>
                  <a:rPr lang="zh-CN" altLang="en-US">
                    <a:noFill/>
                  </a:rPr>
                  <a:t> </a:t>
                </a:r>
              </a:p>
            </p:txBody>
          </p:sp>
        </mc:Fallback>
      </mc:AlternateContent>
      <p:pic>
        <p:nvPicPr>
          <p:cNvPr id="3" name="24典例3.eps" descr="id:2147489457;FounderCES"/>
          <p:cNvPicPr/>
          <p:nvPr/>
        </p:nvPicPr>
        <p:blipFill>
          <a:blip r:embed="rId2"/>
          <a:stretch>
            <a:fillRect/>
          </a:stretch>
        </p:blipFill>
        <p:spPr>
          <a:xfrm>
            <a:off x="478582" y="908720"/>
            <a:ext cx="1203325" cy="387350"/>
          </a:xfrm>
          <a:prstGeom prst="rect">
            <a:avLst/>
          </a:prstGeom>
        </p:spPr>
      </p:pic>
      <p:pic>
        <p:nvPicPr>
          <p:cNvPr id="6" name="kd211u.jpg" descr="id:2147489464;FounderCES"/>
          <p:cNvPicPr/>
          <p:nvPr/>
        </p:nvPicPr>
        <p:blipFill>
          <a:blip r:embed="rId3"/>
          <a:stretch>
            <a:fillRect/>
          </a:stretch>
        </p:blipFill>
        <p:spPr>
          <a:xfrm>
            <a:off x="7031310" y="3068960"/>
            <a:ext cx="3906520" cy="2102485"/>
          </a:xfrm>
          <a:prstGeom prst="rect">
            <a:avLst/>
          </a:prstGeom>
        </p:spPr>
      </p:pic>
      <p:pic>
        <p:nvPicPr>
          <p:cNvPr id="7" name="24答案.eps" descr="id:2147489492;FounderCES"/>
          <p:cNvPicPr/>
          <p:nvPr/>
        </p:nvPicPr>
        <p:blipFill>
          <a:blip r:embed="rId4"/>
          <a:stretch>
            <a:fillRect/>
          </a:stretch>
        </p:blipFill>
        <p:spPr>
          <a:xfrm>
            <a:off x="416990" y="5892808"/>
            <a:ext cx="840740" cy="299720"/>
          </a:xfrm>
          <a:prstGeom prst="rect">
            <a:avLst/>
          </a:prstGeom>
        </p:spPr>
      </p:pic>
      <p:sp>
        <p:nvSpPr>
          <p:cNvPr id="8" name="矩形 7"/>
          <p:cNvSpPr/>
          <p:nvPr/>
        </p:nvSpPr>
        <p:spPr>
          <a:xfrm>
            <a:off x="1257730" y="5811835"/>
            <a:ext cx="407484" cy="461665"/>
          </a:xfrm>
          <a:prstGeom prst="rect">
            <a:avLst/>
          </a:prstGeom>
        </p:spPr>
        <p:txBody>
          <a:bodyPr wrap="none">
            <a:spAutoFit/>
          </a:bodyPr>
          <a:lstStyle/>
          <a:p>
            <a:r>
              <a:rPr lang="en-US" altLang="zh-CN" sz="2400">
                <a:solidFill>
                  <a:srgbClr val="000000"/>
                </a:solidFill>
              </a:rPr>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307461"/>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导体棒始终处于动态平衡状态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当导体棒向右上摆动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此时导体棒在铜丝拉力、自身重力和安培力三个力的作用下处于平衡状态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可知导体棒受到的安培力始终水平向右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对导体棒进行受力分析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如图甲所示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由图甲可知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𝟐𝟎</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由左手定则可知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铜丝中的电流由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流向</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若将磁场方向改为垂直导体棒水平向左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导体棒将受到竖直向上的安培力作用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当导体棒仍向右上摆动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对导体棒进行受力分析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如图乙所示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则拉力必定不为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307461"/>
              </a:xfrm>
              <a:blipFill rotWithShape="1">
                <a:blip r:embed="rId1"/>
                <a:stretch>
                  <a:fillRect l="-2" t="-15" r="1" b="6"/>
                </a:stretch>
              </a:blipFill>
            </p:spPr>
            <p:txBody>
              <a:bodyPr/>
              <a:lstStyle/>
              <a:p>
                <a:r>
                  <a:rPr lang="zh-CN" altLang="en-US">
                    <a:noFill/>
                  </a:rPr>
                  <a:t> </a:t>
                </a:r>
              </a:p>
            </p:txBody>
          </p:sp>
        </mc:Fallback>
      </mc:AlternateContent>
      <p:pic>
        <p:nvPicPr>
          <p:cNvPr id="3" name="24解析.eps" descr="id:2147489471;FounderCES"/>
          <p:cNvPicPr/>
          <p:nvPr/>
        </p:nvPicPr>
        <p:blipFill>
          <a:blip r:embed="rId2"/>
          <a:stretch>
            <a:fillRect/>
          </a:stretch>
        </p:blipFill>
        <p:spPr>
          <a:xfrm>
            <a:off x="429930" y="972102"/>
            <a:ext cx="840740" cy="299720"/>
          </a:xfrm>
          <a:prstGeom prst="rect">
            <a:avLst/>
          </a:prstGeom>
        </p:spPr>
      </p:pic>
      <p:pic>
        <p:nvPicPr>
          <p:cNvPr id="4" name="图片 3"/>
          <p:cNvPicPr>
            <a:picLocks noChangeAspect="1"/>
          </p:cNvPicPr>
          <p:nvPr/>
        </p:nvPicPr>
        <p:blipFill>
          <a:blip r:embed="rId3"/>
          <a:stretch>
            <a:fillRect/>
          </a:stretch>
        </p:blipFill>
        <p:spPr>
          <a:xfrm>
            <a:off x="6743278" y="4437112"/>
            <a:ext cx="2914925" cy="197290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和求解安培力时容易出现的问题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不能正确地对磁场进行叠加求合磁感应强度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错误地认为通电导线在磁场中一定受到安培力作用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当通电导线为折线或曲线时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不会求有效长度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当通电导线与磁场不垂直时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不会对磁场进行分解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不能正确引入</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电流元</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并进行分析和计算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导致无法解答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eps" descr="id:2147489499;FounderCES"/>
          <p:cNvPicPr/>
          <p:nvPr/>
        </p:nvPicPr>
        <p:blipFill>
          <a:blip r:embed="rId1"/>
          <a:stretch>
            <a:fillRect/>
          </a:stretch>
        </p:blipFill>
        <p:spPr>
          <a:xfrm>
            <a:off x="478582" y="908720"/>
            <a:ext cx="1612900" cy="318135"/>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安培</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力作用下的动力学问题及功和能问题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动力学问题的分析思路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选定研究对象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变三维为二维，如侧视图、剖面图或俯视图等，并画出平面受力分析图，其中安培力的方向要注意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3" name="要点4.eps" descr="id:2147489506;FounderCES"/>
          <p:cNvPicPr/>
          <p:nvPr/>
        </p:nvPicPr>
        <p:blipFill>
          <a:blip r:embed="rId1"/>
          <a:stretch>
            <a:fillRect/>
          </a:stretch>
        </p:blipFill>
        <p:spPr>
          <a:xfrm>
            <a:off x="478582" y="908720"/>
            <a:ext cx="1056640" cy="370840"/>
          </a:xfrm>
          <a:prstGeom prst="rect">
            <a:avLst/>
          </a:prstGeom>
        </p:spPr>
      </p:pic>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6599262" y="2973010"/>
            <a:ext cx="4517095" cy="3192294"/>
          </a:xfrm>
          <a:prstGeom prst="rect">
            <a:avLst/>
          </a:prstGeom>
        </p:spPr>
      </p:pic>
      <p:sp>
        <p:nvSpPr>
          <p:cNvPr id="5" name="矩形 4"/>
          <p:cNvSpPr/>
          <p:nvPr/>
        </p:nvSpPr>
        <p:spPr>
          <a:xfrm>
            <a:off x="326039" y="3538359"/>
            <a:ext cx="6840760" cy="646331"/>
          </a:xfrm>
          <a:prstGeom prst="rect">
            <a:avLst/>
          </a:prstGeom>
        </p:spPr>
        <p:txBody>
          <a:bodyPr wrap="square">
            <a:spAutoFit/>
          </a:bodyPr>
          <a:lstStyle/>
          <a:p>
            <a:pPr algn="just">
              <a:lnSpc>
                <a:spcPct val="150000"/>
              </a:lnSpc>
              <a:spcAft>
                <a:spcPts val="0"/>
              </a:spcAft>
            </a:pP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3</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列平衡方程或牛顿第二定律方程进行求解</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安培力作用下的功和能问题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安培力与重力、弹力、摩擦力一样，会使通电导体在磁场中转动或加速，也会涉及做功问题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性质的力做功原理不同，但做功的本质都是将一种形式的能转化为另一种形式的能，安培力做正功，将电能转化为动能或其他形式的能；安培力做负功，即通电导线克服安培力做功，将其他形式的能转化为电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求解这类问题时，要明确安培力是恒力还是变力，而且安培力做功与重力、电场力做功不同，安培力做功与路径有关，通常需要结合动能定理、功能关系、能量守恒定律等来分析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总之，这类题目可以用所有动力学规律，可以用各种有关功、能的规律，只不过新增了安培力及其做功的相关规律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341912"/>
              </a:xfrm>
            </p:spPr>
            <p:txBody>
              <a:bodyPr/>
              <a:lstStyle/>
              <a:p>
                <a:pPr hangingPunct="0">
                  <a:lnSpc>
                    <a:spcPct val="130000"/>
                  </a:lnSpc>
                  <a:spcAft>
                    <a:spcPts val="0"/>
                  </a:spcAft>
                </a:pP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某同学学习了电磁炮驱动原理后，设计了圆形轨道的电磁炮模型，如图甲所示，半径为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半圆形轨道，平行竖直摆放，轨道间距也为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，空间有辐向分布的磁场，使得轨道所在处磁感应强度大小恒为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，用质量为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、长度为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的细导体棒代替炮弹，导体棒与轨道接触良好，正视图如图乙所示，轨道最高位置与圆心齐平</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给导体棒输入垂直纸面向里的恒定电流</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，将其从轨道最高位置由静止释放，使得导体棒在半圆形轨道上做圆周运动，到达另一侧最高位置时完成加速</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忽略一切摩擦，且不考虑导体棒中电流产生的磁场及电磁感应现象的影响，下列说法正确的是</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为实现电磁加速</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应从左侧释放导体棒</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导体棒到达轨道最低点时</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其加速度方向竖直向上</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加速完成时</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导体棒获得的速度大小为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14:m>
                  <m:oMath xmlns:m="http://schemas.openxmlformats.org/officeDocument/2006/math">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π</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𝑩𝑰</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e>
                    </m:rad>
                  </m:oMath>
                </a14:m>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加速完成时</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轨道对导体棒的支持力大小为</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en-US" altLang="zh-CN" sz="2200"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341912"/>
              </a:xfrm>
              <a:blipFill rotWithShape="1">
                <a:blip r:embed="rId1"/>
                <a:stretch>
                  <a:fillRect l="-2" t="-12" r="1" b="5"/>
                </a:stretch>
              </a:blipFill>
            </p:spPr>
            <p:txBody>
              <a:bodyPr/>
              <a:lstStyle/>
              <a:p>
                <a:r>
                  <a:rPr lang="zh-CN" altLang="en-US">
                    <a:noFill/>
                  </a:rPr>
                  <a:t> </a:t>
                </a:r>
              </a:p>
            </p:txBody>
          </p:sp>
        </mc:Fallback>
      </mc:AlternateContent>
      <p:pic>
        <p:nvPicPr>
          <p:cNvPr id="4" name="24典例4.eps" descr="id:2147489527;FounderCES"/>
          <p:cNvPicPr/>
          <p:nvPr/>
        </p:nvPicPr>
        <p:blipFill>
          <a:blip r:embed="rId2"/>
          <a:stretch>
            <a:fillRect/>
          </a:stretch>
        </p:blipFill>
        <p:spPr>
          <a:xfrm>
            <a:off x="430054" y="836712"/>
            <a:ext cx="1056640" cy="340360"/>
          </a:xfrm>
          <a:prstGeom prst="rect">
            <a:avLst/>
          </a:prstGeom>
        </p:spPr>
      </p:pic>
      <p:pic>
        <p:nvPicPr>
          <p:cNvPr id="5" name="图片 4"/>
          <p:cNvPicPr>
            <a:picLocks noChangeAspect="1"/>
          </p:cNvPicPr>
          <p:nvPr/>
        </p:nvPicPr>
        <p:blipFill>
          <a:blip r:embed="rId3"/>
          <a:stretch>
            <a:fillRect/>
          </a:stretch>
        </p:blipFill>
        <p:spPr>
          <a:xfrm>
            <a:off x="7175326" y="3717032"/>
            <a:ext cx="4785632" cy="1795168"/>
          </a:xfrm>
          <a:prstGeom prst="rect">
            <a:avLst/>
          </a:prstGeom>
        </p:spPr>
      </p:pic>
      <p:pic>
        <p:nvPicPr>
          <p:cNvPr id="6" name="24答案.eps" descr="id:2147489555;FounderCES"/>
          <p:cNvPicPr/>
          <p:nvPr/>
        </p:nvPicPr>
        <p:blipFill>
          <a:blip r:embed="rId4"/>
          <a:stretch>
            <a:fillRect/>
          </a:stretch>
        </p:blipFill>
        <p:spPr>
          <a:xfrm>
            <a:off x="429930" y="6196335"/>
            <a:ext cx="840740" cy="299720"/>
          </a:xfrm>
          <a:prstGeom prst="rect">
            <a:avLst/>
          </a:prstGeom>
        </p:spPr>
      </p:pic>
      <p:sp>
        <p:nvSpPr>
          <p:cNvPr id="7" name="矩形 6"/>
          <p:cNvSpPr/>
          <p:nvPr/>
        </p:nvSpPr>
        <p:spPr>
          <a:xfrm>
            <a:off x="1361914" y="6005777"/>
            <a:ext cx="591829" cy="539378"/>
          </a:xfrm>
          <a:prstGeom prst="rect">
            <a:avLst/>
          </a:prstGeom>
        </p:spPr>
        <p:txBody>
          <a:bodyPr wrap="none">
            <a:spAutoFit/>
          </a:bodyPr>
          <a:lstStyle/>
          <a:p>
            <a:pPr algn="just">
              <a:lnSpc>
                <a:spcPct val="150000"/>
              </a:lnSpc>
              <a:spcAft>
                <a:spcPts val="0"/>
              </a:spcAft>
            </a:pPr>
            <a:r>
              <a:rPr lang="en-US" altLang="zh-CN" sz="2200">
                <a:solidFill>
                  <a:srgbClr val="000000"/>
                </a:solidFill>
                <a:cs typeface="Times New Roman" panose="02020603050405020304" pitchFamily="18" charset="0"/>
              </a:rPr>
              <a:t>AC</a:t>
            </a:r>
            <a:endParaRPr lang="zh-CN" altLang="zh-CN" sz="220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316118"/>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左手定则可知导体棒在左侧释放时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受到的安培力向下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使导体棒向下加速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导体棒到达轨道最低点时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竖直方向受到重力和支持力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安培力水平向右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则合力方向不是竖直向上的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其加速度方向也不是竖直向上的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对加速过程根据动能定理有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π</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𝑩𝑰</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加速完成时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根据牛顿第二定律可知轨道对导体棒的支持力大小为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316118"/>
              </a:xfrm>
              <a:blipFill rotWithShape="1">
                <a:blip r:embed="rId1"/>
                <a:stretch>
                  <a:fillRect l="-2" t="-15" r="1"/>
                </a:stretch>
              </a:blipFill>
            </p:spPr>
            <p:txBody>
              <a:bodyPr/>
              <a:lstStyle/>
              <a:p>
                <a:r>
                  <a:rPr lang="zh-CN" altLang="en-US">
                    <a:noFill/>
                  </a:rPr>
                  <a:t> </a:t>
                </a:r>
              </a:p>
            </p:txBody>
          </p:sp>
        </mc:Fallback>
      </mc:AlternateContent>
      <p:pic>
        <p:nvPicPr>
          <p:cNvPr id="3" name="24解析.eps" descr="id:2147489548;FounderCES"/>
          <p:cNvPicPr/>
          <p:nvPr/>
        </p:nvPicPr>
        <p:blipFill>
          <a:blip r:embed="rId2"/>
          <a:stretch>
            <a:fillRect/>
          </a:stretch>
        </p:blipFill>
        <p:spPr>
          <a:xfrm>
            <a:off x="406574" y="980728"/>
            <a:ext cx="840740" cy="299720"/>
          </a:xfrm>
          <a:prstGeom prst="rect">
            <a:avLst/>
          </a:prstGeom>
        </p:spPr>
      </p:pic>
      <p:pic>
        <p:nvPicPr>
          <p:cNvPr id="4" name="图片 3"/>
          <p:cNvPicPr>
            <a:picLocks noChangeAspect="1"/>
          </p:cNvPicPr>
          <p:nvPr/>
        </p:nvPicPr>
        <p:blipFill>
          <a:blip r:embed="rId3"/>
          <a:stretch>
            <a:fillRect/>
          </a:stretch>
        </p:blipFill>
        <p:spPr>
          <a:xfrm>
            <a:off x="3214886" y="4437112"/>
            <a:ext cx="5566894" cy="208823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左手定则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如图所示，伸开左手，使拇指与其余四指垂直，且都与手掌处于同一平面内，让磁感线垂直穿过手心，四指指向电流的方向，此时拇指所指的方向即为安培力的方向</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，电流方向与磁场方向可以不垂直，但安培力方向一定既跟电流方向垂直，又跟磁场方向垂直，也可以说安培力方向总是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垂直于电流方向和</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磁场</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方向所决定的平面</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clrChange>
              <a:clrFrom>
                <a:srgbClr val="FFFFFF"/>
              </a:clrFrom>
              <a:clrTo>
                <a:srgbClr val="FFFFFF">
                  <a:alpha val="0"/>
                </a:srgbClr>
              </a:clrTo>
            </a:clrChange>
          </a:blip>
          <a:stretch>
            <a:fillRect/>
          </a:stretch>
        </p:blipFill>
        <p:spPr>
          <a:xfrm>
            <a:off x="5231110" y="2852936"/>
            <a:ext cx="1512168" cy="1958853"/>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大小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通电直导线中电流方向与磁感应强度方向</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垂直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时，安培力最大，</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IlB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通电直导线中电流方向与磁感应强度方向</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平行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时，安培力最小，</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通电直导线中电流方向与磁感应强度方向成</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角时，把磁感应强度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分解为与电流方向垂直的分量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和与电流方向平行的分量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baseline="-250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baseline="-250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通电直导线所受的安培力是</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决定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IlB</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θ</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cb02.jpg" descr="id:2147489303;FounderCES"/>
          <p:cNvPicPr/>
          <p:nvPr/>
        </p:nvPicPr>
        <p:blipFill>
          <a:blip r:embed="rId1"/>
          <a:stretch>
            <a:fillRect/>
          </a:stretch>
        </p:blipFill>
        <p:spPr>
          <a:xfrm>
            <a:off x="4726344" y="4203836"/>
            <a:ext cx="1656894" cy="235193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安培力</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生活中的应用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安培力在生活中的应用非常广泛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电风扇、吹风机、洗衣机、电动小车、电钻等动起来时，安培力都在发挥作用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正是安培力使这些电器里的一个重要部件——电动机的转子转了起来</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9310;FounderCES"/>
          <p:cNvPicPr/>
          <p:nvPr/>
        </p:nvPicPr>
        <p:blipFill>
          <a:blip r:embed="rId1"/>
          <a:stretch>
            <a:fillRect/>
          </a:stretch>
        </p:blipFill>
        <p:spPr>
          <a:xfrm>
            <a:off x="469956" y="928972"/>
            <a:ext cx="1317625" cy="34988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电流计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电流计等磁电式电表是利用永久磁铁对通电线圈的作用原理制成的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基本构造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如图所示，在电流计中，有一圆柱形铁芯固定于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形磁铁两极间，铁芯外面套有缠绕着线圈并可转动的铝框，铝框的转轴上装有指针和游丝</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又称螺旋弹簧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b03.jpg" descr="id:2147489317;FounderCES"/>
          <p:cNvPicPr/>
          <p:nvPr/>
        </p:nvPicPr>
        <p:blipFill>
          <a:blip r:embed="rId1"/>
          <a:stretch>
            <a:fillRect/>
          </a:stretch>
        </p:blipFill>
        <p:spPr>
          <a:xfrm>
            <a:off x="5519142" y="4174574"/>
            <a:ext cx="1590675" cy="235077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工作原理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当电流流入线圈时，线圈受安培力作用而转动，使游丝扭转形变，从而对线圈的转动产生阻碍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当安培力的作用与游丝形变产生的阻碍达到平衡时，指针便停留在某一刻度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电流越大， 安培力越大，指针偏转角度越大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可见，正是安培力的作用才使电流计的指针发生偏转，而通过指针的偏转角度便可知道电流的大小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b04.jpg" descr="id:2147489324;FounderCES"/>
          <p:cNvPicPr/>
          <p:nvPr/>
        </p:nvPicPr>
        <p:blipFill>
          <a:blip r:embed="rId1"/>
          <a:stretch>
            <a:fillRect/>
          </a:stretch>
        </p:blipFill>
        <p:spPr>
          <a:xfrm>
            <a:off x="3430910" y="3933056"/>
            <a:ext cx="4370070" cy="234505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230695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安培力</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的计算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IlB</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适用于匀强磁场中的通电直导线，求弯曲导线在匀强磁场中所受安培力时，</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l </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为有效长度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，即导线两端点所连直线的长度，相应的电流方向为沿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由始端流向末端，如图所示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313265" y="714793"/>
            <a:ext cx="7581025" cy="731220"/>
          </a:xfrm>
          <a:prstGeom prst="rect">
            <a:avLst/>
          </a:prstGeom>
        </p:spPr>
      </p:pic>
      <p:pic>
        <p:nvPicPr>
          <p:cNvPr id="5" name="要点1.eps" descr="id:2147489338;FounderCES"/>
          <p:cNvPicPr/>
          <p:nvPr/>
        </p:nvPicPr>
        <p:blipFill>
          <a:blip r:embed="rId2"/>
          <a:stretch>
            <a:fillRect/>
          </a:stretch>
        </p:blipFill>
        <p:spPr>
          <a:xfrm>
            <a:off x="423826" y="1565418"/>
            <a:ext cx="1149350" cy="403225"/>
          </a:xfrm>
          <a:prstGeom prst="rect">
            <a:avLst/>
          </a:prstGeom>
        </p:spPr>
      </p:pic>
      <p:pic>
        <p:nvPicPr>
          <p:cNvPr id="7" name="OP4.eps" descr="id:2147489345;FounderCES"/>
          <p:cNvPicPr/>
          <p:nvPr/>
        </p:nvPicPr>
        <p:blipFill>
          <a:blip r:embed="rId3"/>
          <a:stretch>
            <a:fillRect/>
          </a:stretch>
        </p:blipFill>
        <p:spPr>
          <a:xfrm>
            <a:off x="4222998" y="3259106"/>
            <a:ext cx="4096385" cy="322389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同样情况下，通电导线与磁场方向垂直时，所受的安培力最大；通电导线与磁场方向平行时，不受安培力；通电导线与磁场方向斜交时，所受的安培力介于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和最大值之间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当通电导线同时受到几个安培力时，则通电导线所受的安培力为这几个安培力的矢量和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4403</Words>
  <Application>WPS 演示</Application>
  <PresentationFormat>自定义</PresentationFormat>
  <Paragraphs>132</Paragraphs>
  <Slides>26</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26</vt:i4>
      </vt:variant>
    </vt:vector>
  </HeadingPairs>
  <TitlesOfParts>
    <vt:vector size="39" baseType="lpstr">
      <vt:lpstr>Arial</vt:lpstr>
      <vt:lpstr>宋体</vt:lpstr>
      <vt:lpstr>Wingdings</vt:lpstr>
      <vt:lpstr>Times New Roman</vt:lpstr>
      <vt:lpstr>楷体</vt:lpstr>
      <vt:lpstr>微软雅黑</vt:lpstr>
      <vt:lpstr>黑体</vt:lpstr>
      <vt:lpstr>Cambria Math</vt:lpstr>
      <vt:lpstr>Arial Unicode MS</vt:lpstr>
      <vt:lpstr>Calibri</vt:lpstr>
      <vt:lpstr>仿宋</vt:lpstr>
      <vt:lpstr>Book Antiqua</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403</cp:revision>
  <dcterms:created xsi:type="dcterms:W3CDTF">2020-11-06T05:24:00Z</dcterms:created>
  <dcterms:modified xsi:type="dcterms:W3CDTF">2025-08-06T08:30:09Z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2052-12.1.0.22215</vt:lpwstr>
  </property>
  <property fmtid="{D5CDD505-2E9C-101B-9397-08002B2CF9AE}" pid="3" name="ICV">
    <vt:lpwstr>CE3919E2CC6C45589E2D987BF62CF00E_12</vt:lpwstr>
  </property>
</Properties>
</file>